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56" r:id="rId2"/>
    <p:sldId id="264" r:id="rId3"/>
    <p:sldId id="265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defTabSz="914108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3" rIns="91427" bIns="45713" numCol="1" anchor="b" anchorCtr="0" compatLnSpc="1">
            <a:prstTxWarp prst="textNoShape">
              <a:avLst/>
            </a:prstTxWarp>
          </a:bodyPr>
          <a:lstStyle>
            <a:lvl1pPr algn="r" defTabSz="914108">
              <a:defRPr sz="1200">
                <a:latin typeface="Arial" charset="0"/>
              </a:defRPr>
            </a:lvl1pPr>
          </a:lstStyle>
          <a:p>
            <a:fld id="{6FABA32C-9109-4473-B8CF-E1AE0CDDB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75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BCAD4C-A21F-45BD-A474-377C33264B4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3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AD0-143A-4DAA-A781-82DBAD2B28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20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15C1D-459B-4E80-8EF9-72ACDFDAAC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49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85294-2572-4607-8976-FA272D066B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84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F16C7-895F-4C2E-A19C-CC2FB72B6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11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C81DC-FEA2-4604-9265-A6C698D89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87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7CB4A-994F-425D-B45A-FA4AEAA01F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2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FC036-5381-4CC9-A46C-488395AAE1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22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B7851-04BF-4AAB-AA97-0EE5D421E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313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E869A-8E4D-48A7-9D4B-7CFB74936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751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535ED-4135-44FD-9AFB-11DBC9C6BF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00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AA8362-3D43-4D27-91B8-3EECE40000FD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410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2587" y="152400"/>
            <a:ext cx="7872413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</a:t>
            </a:r>
            <a:r>
              <a:rPr lang="en-US" altLang="en-US" sz="3200" dirty="0" smtClean="0">
                <a:solidFill>
                  <a:schemeClr val="accent2"/>
                </a:solidFill>
              </a:rPr>
              <a:t>_________</a:t>
            </a:r>
            <a:r>
              <a:rPr lang="en-US" altLang="en-US" sz="3200" dirty="0">
                <a:solidFill>
                  <a:schemeClr val="accent2"/>
                </a:solidFill>
              </a:rPr>
              <a:t>	Clase </a:t>
            </a:r>
            <a:r>
              <a:rPr lang="en-US" altLang="en-US" sz="3200" dirty="0" smtClean="0">
                <a:solidFill>
                  <a:schemeClr val="accent2"/>
                </a:solidFill>
              </a:rPr>
              <a:t>601</a:t>
            </a:r>
            <a:r>
              <a:rPr lang="en-US" altLang="en-US" sz="3200" dirty="0">
                <a:solidFill>
                  <a:schemeClr val="accent2"/>
                </a:solidFill>
              </a:rPr>
              <a:t/>
            </a:r>
            <a:br>
              <a:rPr lang="en-US" altLang="en-US" sz="3200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28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noviembre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del 2016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229600" cy="5181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19: </a:t>
            </a:r>
            <a:r>
              <a:rPr lang="es-ES_tradnl" altLang="en-US" sz="2800" dirty="0">
                <a:cs typeface="Times New Roman" pitchFamily="18" charset="0"/>
              </a:rPr>
              <a:t>¿Cómo eres tú </a:t>
            </a:r>
            <a:r>
              <a:rPr lang="es-ES_tradnl" altLang="en-US" sz="2800" dirty="0" smtClean="0">
                <a:cs typeface="Times New Roman" pitchFamily="18" charset="0"/>
              </a:rPr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l.o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imes New Roman" pitchFamily="18" charset="0"/>
              </a:rPr>
              <a:t>verb</a:t>
            </a:r>
            <a:r>
              <a:rPr lang="es-ES_tradnl" altLang="en-US" sz="2800" i="1" dirty="0" smtClean="0">
                <a:solidFill>
                  <a:srgbClr val="7030A0"/>
                </a:solidFill>
                <a:cs typeface="Times New Roman" pitchFamily="18" charset="0"/>
              </a:rPr>
              <a:t> “ser”</a:t>
            </a:r>
            <a:endParaRPr lang="es-ES_tradnl" altLang="en-US" sz="2800" i="1" dirty="0">
              <a:solidFill>
                <a:srgbClr val="7030A0"/>
              </a:solidFill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  <a:cs typeface="Times New Roman" pitchFamily="18" charset="0"/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err="1">
                <a:cs typeface="Times New Roman" pitchFamily="18" charset="0"/>
              </a:rPr>
              <a:t>Copy</a:t>
            </a:r>
            <a:r>
              <a:rPr lang="es-ES_tradnl" altLang="en-US" sz="2800" dirty="0">
                <a:cs typeface="Times New Roman" pitchFamily="18" charset="0"/>
              </a:rPr>
              <a:t> and complete </a:t>
            </a:r>
            <a:r>
              <a:rPr lang="es-ES_tradnl" altLang="en-US" sz="2800" dirty="0" err="1">
                <a:cs typeface="Times New Roman" pitchFamily="18" charset="0"/>
              </a:rPr>
              <a:t>the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sentences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with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the</a:t>
            </a:r>
            <a:r>
              <a:rPr lang="es-ES_tradnl" altLang="en-US" sz="2800" dirty="0">
                <a:cs typeface="Times New Roman" pitchFamily="18" charset="0"/>
              </a:rPr>
              <a:t> </a:t>
            </a:r>
            <a:r>
              <a:rPr lang="es-ES_tradnl" altLang="en-US" sz="2800" dirty="0" err="1">
                <a:cs typeface="Times New Roman" pitchFamily="18" charset="0"/>
              </a:rPr>
              <a:t>correct</a:t>
            </a:r>
            <a:r>
              <a:rPr lang="es-ES_tradnl" altLang="en-US" sz="2800" dirty="0">
                <a:cs typeface="Times New Roman" pitchFamily="18" charset="0"/>
              </a:rPr>
              <a:t> SPANISH PRONOUN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          </a:t>
            </a:r>
            <a:r>
              <a:rPr lang="es-ES_tradnl" altLang="en-US" sz="2800" i="1" dirty="0">
                <a:cs typeface="Times New Roman" pitchFamily="18" charset="0"/>
              </a:rPr>
              <a:t>(he) </a:t>
            </a:r>
            <a:r>
              <a:rPr lang="es-ES_tradnl" altLang="en-US" sz="2800" dirty="0">
                <a:cs typeface="Times New Roman" pitchFamily="18" charset="0"/>
              </a:rPr>
              <a:t> __________ es alto.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		</a:t>
            </a:r>
            <a:r>
              <a:rPr lang="es-ES_tradnl" altLang="en-US" sz="2800" i="1" dirty="0">
                <a:cs typeface="Times New Roman" pitchFamily="18" charset="0"/>
              </a:rPr>
              <a:t>(I) </a:t>
            </a:r>
            <a:r>
              <a:rPr lang="es-ES_tradnl" altLang="en-US" sz="2800" dirty="0">
                <a:cs typeface="Times New Roman" pitchFamily="18" charset="0"/>
              </a:rPr>
              <a:t>__________ soy muy cómico.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          </a:t>
            </a:r>
            <a:r>
              <a:rPr lang="es-ES_tradnl" altLang="en-US" sz="2800" i="1" dirty="0">
                <a:cs typeface="Times New Roman" pitchFamily="18" charset="0"/>
              </a:rPr>
              <a:t>(</a:t>
            </a:r>
            <a:r>
              <a:rPr lang="es-ES_tradnl" altLang="en-US" sz="2800" i="1" dirty="0" err="1">
                <a:cs typeface="Times New Roman" pitchFamily="18" charset="0"/>
              </a:rPr>
              <a:t>we</a:t>
            </a:r>
            <a:r>
              <a:rPr lang="es-ES_tradnl" altLang="en-US" sz="2800" i="1" dirty="0">
                <a:cs typeface="Times New Roman" pitchFamily="18" charset="0"/>
              </a:rPr>
              <a:t>)</a:t>
            </a:r>
            <a:r>
              <a:rPr lang="es-ES_tradnl" altLang="en-US" sz="2800" dirty="0">
                <a:cs typeface="Times New Roman" pitchFamily="18" charset="0"/>
              </a:rPr>
              <a:t> __________ somos simpáticos.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 	               </a:t>
            </a:r>
            <a:r>
              <a:rPr lang="es-ES_tradnl" altLang="en-US" sz="2800" i="1" dirty="0">
                <a:cs typeface="Times New Roman" pitchFamily="18" charset="0"/>
              </a:rPr>
              <a:t>(</a:t>
            </a:r>
            <a:r>
              <a:rPr lang="es-ES_tradnl" altLang="en-US" sz="2800" i="1" dirty="0" err="1">
                <a:cs typeface="Times New Roman" pitchFamily="18" charset="0"/>
              </a:rPr>
              <a:t>they</a:t>
            </a:r>
            <a:r>
              <a:rPr lang="es-ES_tradnl" altLang="en-US" sz="2800" i="1" dirty="0">
                <a:cs typeface="Times New Roman" pitchFamily="18" charset="0"/>
              </a:rPr>
              <a:t> </a:t>
            </a:r>
            <a:r>
              <a:rPr lang="es-ES_tradnl" altLang="en-US" sz="2800" i="1" dirty="0" err="1">
                <a:cs typeface="Times New Roman" pitchFamily="18" charset="0"/>
              </a:rPr>
              <a:t>girls</a:t>
            </a:r>
            <a:r>
              <a:rPr lang="es-ES_tradnl" altLang="en-US" sz="2800" i="1" dirty="0">
                <a:cs typeface="Times New Roman" pitchFamily="18" charset="0"/>
              </a:rPr>
              <a:t>)</a:t>
            </a:r>
            <a:r>
              <a:rPr lang="es-ES_tradnl" altLang="en-US" sz="2800" dirty="0">
                <a:cs typeface="Times New Roman" pitchFamily="18" charset="0"/>
              </a:rPr>
              <a:t> __________ son bonitas.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38512"/>
            <a:ext cx="1143000" cy="7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86237"/>
            <a:ext cx="914400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53000"/>
            <a:ext cx="10191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59475"/>
            <a:ext cx="1600200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76200"/>
            <a:ext cx="4876800" cy="838200"/>
          </a:xfrm>
        </p:spPr>
        <p:txBody>
          <a:bodyPr/>
          <a:lstStyle/>
          <a:p>
            <a:r>
              <a:rPr lang="es-ES_tradnl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458200" cy="601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is a Subject Pronoun?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 subject pronoun is a word that REPLACES a noun.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i.e. 	Karina is from Florida.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i="1"/>
              <a:t>		      She is from Florida.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i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So, What would be the subject pronoun for…?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Belinda=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Jorge &amp; Robert=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Henry &amp; I=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/>
              <a:t>Wilson=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057400" y="2133600"/>
            <a:ext cx="1143000" cy="457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/>
          </a:p>
          <a:p>
            <a:pPr algn="ctr"/>
            <a:endParaRPr lang="en-US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981200" y="1812925"/>
            <a:ext cx="95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subject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V="1">
            <a:off x="2209800" y="2590800"/>
            <a:ext cx="609600" cy="609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 rot="-2474190">
            <a:off x="1747838" y="2590800"/>
            <a:ext cx="1071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replaces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752600" y="3124200"/>
            <a:ext cx="533400" cy="533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47800" y="3519488"/>
            <a:ext cx="10715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Pronoun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181600" cy="838200"/>
          </a:xfrm>
        </p:spPr>
        <p:txBody>
          <a:bodyPr/>
          <a:lstStyle/>
          <a:p>
            <a:r>
              <a:rPr lang="en-US" altLang="en-US" b="1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600" cy="5257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400" dirty="0"/>
              <a:t>What SPANISH SUBJECT PRONOUN would you use for the following?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José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 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</a:t>
            </a:r>
            <a:r>
              <a:rPr lang="en-US" altLang="en-US" sz="2400" dirty="0" smtClean="0"/>
              <a:t>cousin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Maritza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to</a:t>
            </a:r>
            <a:r>
              <a:rPr lang="en-US" altLang="en-US" sz="2400" dirty="0"/>
              <a:t> your </a:t>
            </a:r>
            <a:r>
              <a:rPr lang="en-US" altLang="en-US" sz="2400" dirty="0" smtClean="0"/>
              <a:t>teachers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/>
              <a:t>about 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Luisa, Raul &amp; yourself</a:t>
            </a: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4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400" dirty="0"/>
              <a:t>When you talk </a:t>
            </a:r>
            <a:r>
              <a:rPr lang="en-US" altLang="en-US" sz="2400" u="sng" dirty="0" smtClean="0"/>
              <a:t>about</a:t>
            </a:r>
            <a:r>
              <a:rPr lang="en-US" altLang="en-US" sz="2400" dirty="0" smtClean="0"/>
              <a:t>  yourself</a:t>
            </a:r>
            <a:endParaRPr lang="en-US" altLang="en-US" sz="24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09225"/>
            <a:ext cx="1219200" cy="7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1143000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4419028"/>
            <a:ext cx="8731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14738"/>
            <a:ext cx="1219200" cy="72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562600"/>
            <a:ext cx="914400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22217"/>
            <a:ext cx="1234360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76200"/>
            <a:ext cx="5334000" cy="1143000"/>
          </a:xfrm>
        </p:spPr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El verbo </a:t>
            </a:r>
            <a:r>
              <a:rPr lang="en-US" altLang="en-US" sz="4000">
                <a:solidFill>
                  <a:schemeClr val="accent2"/>
                </a:solidFill>
              </a:rPr>
              <a:t>Ser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229600" cy="5638800"/>
          </a:xfrm>
        </p:spPr>
        <p:txBody>
          <a:bodyPr/>
          <a:lstStyle/>
          <a:p>
            <a:r>
              <a:rPr lang="en-US" altLang="en-US" sz="2800"/>
              <a:t>The verb SER means “to be”.  It is used to describe physical / personality characteristics.</a:t>
            </a:r>
          </a:p>
          <a:p>
            <a:r>
              <a:rPr lang="en-US" altLang="en-US" sz="2800"/>
              <a:t>Study the forms of the PRESENT TENSE of the verb SER</a:t>
            </a:r>
          </a:p>
          <a:p>
            <a:pPr>
              <a:buFontTx/>
              <a:buNone/>
            </a:pPr>
            <a:r>
              <a:rPr lang="en-US" altLang="en-US" sz="2800"/>
              <a:t>                 Yo-  			</a:t>
            </a:r>
            <a:r>
              <a:rPr lang="en-US" altLang="en-US" sz="2800" i="1"/>
              <a:t>(I am)</a:t>
            </a: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		        T</a:t>
            </a:r>
            <a:r>
              <a:rPr lang="en-US" altLang="en-US" sz="2800">
                <a:cs typeface="Times New Roman" pitchFamily="18" charset="0"/>
              </a:rPr>
              <a:t>ú-			</a:t>
            </a:r>
            <a:r>
              <a:rPr lang="en-US" altLang="en-US" sz="2800" i="1">
                <a:cs typeface="Times New Roman" pitchFamily="18" charset="0"/>
              </a:rPr>
              <a:t>(You are)	</a:t>
            </a:r>
            <a:endParaRPr lang="en-US" altLang="en-US" sz="280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>
                <a:cs typeface="Times New Roman" pitchFamily="18" charset="0"/>
              </a:rPr>
              <a:t>     Él ella Ud.-			</a:t>
            </a:r>
            <a:r>
              <a:rPr lang="en-US" altLang="en-US" sz="2800" i="1">
                <a:cs typeface="Times New Roman" pitchFamily="18" charset="0"/>
              </a:rPr>
              <a:t>(He,she,you{polite} are)</a:t>
            </a:r>
            <a:endParaRPr lang="en-US" altLang="en-US" sz="280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>
                <a:cs typeface="Times New Roman" pitchFamily="18" charset="0"/>
              </a:rPr>
              <a:t>     Nosotros-			</a:t>
            </a:r>
            <a:r>
              <a:rPr lang="en-US" altLang="en-US" sz="2800" i="1">
                <a:cs typeface="Times New Roman" pitchFamily="18" charset="0"/>
              </a:rPr>
              <a:t>(We are)</a:t>
            </a:r>
            <a:endParaRPr lang="en-US" altLang="en-US" sz="280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en-US" sz="2800">
                <a:cs typeface="Times New Roman" pitchFamily="18" charset="0"/>
              </a:rPr>
              <a:t>	Ellos Ellas Uds- 			</a:t>
            </a:r>
            <a:r>
              <a:rPr lang="en-US" altLang="en-US" sz="2800" i="1">
                <a:cs typeface="Times New Roman" pitchFamily="18" charset="0"/>
              </a:rPr>
              <a:t>(They, you {plural} are)</a:t>
            </a:r>
            <a:endParaRPr lang="en-US" altLang="en-US" sz="2800">
              <a:solidFill>
                <a:schemeClr val="accent2"/>
              </a:solidFill>
              <a:cs typeface="Times New Roman" pitchFamily="18" charset="0"/>
            </a:endParaRPr>
          </a:p>
          <a:p>
            <a:r>
              <a:rPr lang="en-US" altLang="en-US" sz="2800">
                <a:cs typeface="Times New Roman" pitchFamily="18" charset="0"/>
              </a:rPr>
              <a:t>Note that the form of the verb changes with each SUBJECT PRONOUN.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743200" y="2895600"/>
            <a:ext cx="114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solidFill>
                  <a:schemeClr val="accent2"/>
                </a:solidFill>
              </a:rPr>
              <a:t>Soy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667000" y="3505200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chemeClr val="accent2"/>
                </a:solidFill>
              </a:rPr>
              <a:t>Eres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667000" y="40528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chemeClr val="accent2"/>
                </a:solidFill>
              </a:rPr>
              <a:t>Es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667000" y="4572000"/>
            <a:ext cx="1447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chemeClr val="accent2"/>
                </a:solidFill>
              </a:rPr>
              <a:t>Somos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76600" y="50434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chemeClr val="accent2"/>
                </a:solidFill>
              </a:rPr>
              <a:t>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4000" smtClean="0">
                <a:solidFill>
                  <a:srgbClr val="FF0000"/>
                </a:solidFill>
              </a:rPr>
              <a:t>Ejercicios</a:t>
            </a:r>
            <a:r>
              <a:rPr lang="es-ES_tradnl" altLang="en-US" sz="40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Leer pagina 34 – 35, en voz alta.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Con </a:t>
            </a:r>
            <a:r>
              <a:rPr lang="es-ES_tradnl" altLang="en-US" dirty="0"/>
              <a:t>un compañero, Lee </a:t>
            </a:r>
            <a:r>
              <a:rPr lang="es-ES_tradnl" altLang="en-US" u="sng" dirty="0"/>
              <a:t>Practica</a:t>
            </a:r>
            <a:r>
              <a:rPr lang="es-ES_tradnl" altLang="en-US" dirty="0"/>
              <a:t> pagina 35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Completa </a:t>
            </a:r>
            <a:r>
              <a:rPr lang="es-ES_tradnl" altLang="en-US" u="sng" dirty="0"/>
              <a:t>Ejercicio 9</a:t>
            </a:r>
            <a:r>
              <a:rPr lang="es-ES_tradnl" altLang="en-US" dirty="0"/>
              <a:t> pagina 36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Copia y responde </a:t>
            </a:r>
            <a:r>
              <a:rPr lang="es-ES_tradnl" altLang="en-US" u="sng" dirty="0"/>
              <a:t>Ejercicio 10</a:t>
            </a:r>
            <a:r>
              <a:rPr lang="es-ES_tradnl" altLang="en-US" dirty="0"/>
              <a:t> pagina 36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4000" dirty="0">
                <a:solidFill>
                  <a:srgbClr val="FF0000"/>
                </a:solidFill>
              </a:rPr>
              <a:t>Tarea # </a:t>
            </a:r>
            <a:r>
              <a:rPr lang="es-ES_tradnl" altLang="en-US" sz="4000" dirty="0" smtClean="0">
                <a:solidFill>
                  <a:srgbClr val="FF0000"/>
                </a:solidFill>
              </a:rPr>
              <a:t>19:</a:t>
            </a:r>
            <a:endParaRPr lang="es-ES_tradnl" altLang="en-US" sz="40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err="1"/>
              <a:t>Workbook</a:t>
            </a:r>
            <a:r>
              <a:rPr lang="es-ES_tradnl" altLang="en-US" dirty="0"/>
              <a:t> pagina </a:t>
            </a:r>
            <a:r>
              <a:rPr lang="es-ES_tradnl" altLang="en-US" dirty="0" smtClean="0"/>
              <a:t>1.10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1693</TotalTime>
  <Words>194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Art Class</vt:lpstr>
      <vt:lpstr>Me llamo _________ Clase 601 La fecha es el 28 de noviembre del 2016</vt:lpstr>
      <vt:lpstr>REPASO</vt:lpstr>
      <vt:lpstr>Practica</vt:lpstr>
      <vt:lpstr>El verbo Ser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de noviembre del 2009</dc:title>
  <dc:creator>Helen Zumaeta</dc:creator>
  <cp:lastModifiedBy>Helen Zumaeta</cp:lastModifiedBy>
  <cp:revision>40</cp:revision>
  <cp:lastPrinted>2016-11-28T16:34:28Z</cp:lastPrinted>
  <dcterms:created xsi:type="dcterms:W3CDTF">2009-11-12T19:02:12Z</dcterms:created>
  <dcterms:modified xsi:type="dcterms:W3CDTF">2016-11-28T16:35:47Z</dcterms:modified>
</cp:coreProperties>
</file>